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0000800000000000000"/>
      <p:regular r:id="rId17"/>
    </p:embeddedFont>
    <p:embeddedFont>
      <p:font typeface="Canva Sans Bold" charset="1" panose="020B0803030501040103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7883">
            <a:off x="13406353" y="1845136"/>
            <a:ext cx="5720858" cy="5720858"/>
            <a:chOff x="0" y="0"/>
            <a:chExt cx="4064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52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0709334">
            <a:off x="12173884" y="995523"/>
            <a:ext cx="4094699" cy="4094699"/>
            <a:chOff x="0" y="0"/>
            <a:chExt cx="4064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1524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32997" y="-605520"/>
            <a:ext cx="5382556" cy="538255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3710" t="0" r="-37232" b="0"/>
              </a:stretch>
            </a:blipFill>
            <a:ln w="209550" cap="sq">
              <a:solidFill>
                <a:srgbClr val="548CA8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755262" y="3338472"/>
            <a:ext cx="5382556" cy="53825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4368" t="0" r="-5725" b="0"/>
              </a:stretch>
            </a:blipFill>
            <a:ln w="209550" cap="sq">
              <a:solidFill>
                <a:srgbClr val="548CA8"/>
              </a:solidFill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5473912">
            <a:off x="-88989" y="-355270"/>
            <a:ext cx="2595032" cy="2595032"/>
          </a:xfrm>
          <a:custGeom>
            <a:avLst/>
            <a:gdLst/>
            <a:ahLst/>
            <a:cxnLst/>
            <a:rect r="r" b="b" t="t" l="l"/>
            <a:pathLst>
              <a:path h="2595032" w="2595032">
                <a:moveTo>
                  <a:pt x="0" y="0"/>
                </a:moveTo>
                <a:lnTo>
                  <a:pt x="2595032" y="0"/>
                </a:lnTo>
                <a:lnTo>
                  <a:pt x="2595032" y="2595032"/>
                </a:lnTo>
                <a:lnTo>
                  <a:pt x="0" y="259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5479675">
            <a:off x="-268816" y="7818037"/>
            <a:ext cx="2595032" cy="2595032"/>
          </a:xfrm>
          <a:custGeom>
            <a:avLst/>
            <a:gdLst/>
            <a:ahLst/>
            <a:cxnLst/>
            <a:rect r="r" b="b" t="t" l="l"/>
            <a:pathLst>
              <a:path h="2595032" w="2595032">
                <a:moveTo>
                  <a:pt x="2595032" y="0"/>
                </a:moveTo>
                <a:lnTo>
                  <a:pt x="0" y="0"/>
                </a:lnTo>
                <a:lnTo>
                  <a:pt x="0" y="2595031"/>
                </a:lnTo>
                <a:lnTo>
                  <a:pt x="2595032" y="2595031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08527" y="2808277"/>
            <a:ext cx="10015481" cy="376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3"/>
              </a:lnSpc>
            </a:pPr>
            <a:r>
              <a:rPr lang="en-US" sz="8525" b="true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FINANCIAL DATA ANALYSIS 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340049"/>
            <a:ext cx="872475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40" b="true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Created by: Ahmed Gamal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49966" y="2113786"/>
            <a:ext cx="472082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 spc="534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11/12/2024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15840302" y="7806408"/>
            <a:ext cx="2595032" cy="2595032"/>
          </a:xfrm>
          <a:custGeom>
            <a:avLst/>
            <a:gdLst/>
            <a:ahLst/>
            <a:cxnLst/>
            <a:rect r="r" b="b" t="t" l="l"/>
            <a:pathLst>
              <a:path h="2595032" w="2595032">
                <a:moveTo>
                  <a:pt x="2595032" y="0"/>
                </a:moveTo>
                <a:lnTo>
                  <a:pt x="0" y="0"/>
                </a:lnTo>
                <a:lnTo>
                  <a:pt x="0" y="2595032"/>
                </a:lnTo>
                <a:lnTo>
                  <a:pt x="2595032" y="2595032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0422" y="9096191"/>
            <a:ext cx="8093578" cy="48093"/>
            <a:chOff x="0" y="0"/>
            <a:chExt cx="2131642" cy="12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1642" cy="12666"/>
            </a:xfrm>
            <a:custGeom>
              <a:avLst/>
              <a:gdLst/>
              <a:ahLst/>
              <a:cxnLst/>
              <a:rect r="r" b="b" t="t" l="l"/>
              <a:pathLst>
                <a:path h="12666" w="2131642">
                  <a:moveTo>
                    <a:pt x="0" y="0"/>
                  </a:moveTo>
                  <a:lnTo>
                    <a:pt x="2131642" y="0"/>
                  </a:lnTo>
                  <a:lnTo>
                    <a:pt x="2131642" y="12666"/>
                  </a:lnTo>
                  <a:lnTo>
                    <a:pt x="0" y="12666"/>
                  </a:lnTo>
                  <a:close/>
                </a:path>
              </a:pathLst>
            </a:custGeom>
            <a:solidFill>
              <a:srgbClr val="4760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1642" cy="50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70606" y="1142248"/>
            <a:ext cx="6391014" cy="7953944"/>
            <a:chOff x="0" y="0"/>
            <a:chExt cx="990135" cy="12322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0135" cy="1232274"/>
            </a:xfrm>
            <a:custGeom>
              <a:avLst/>
              <a:gdLst/>
              <a:ahLst/>
              <a:cxnLst/>
              <a:rect r="r" b="b" t="t" l="l"/>
              <a:pathLst>
                <a:path h="1232274" w="990135">
                  <a:moveTo>
                    <a:pt x="0" y="0"/>
                  </a:moveTo>
                  <a:lnTo>
                    <a:pt x="990135" y="0"/>
                  </a:lnTo>
                  <a:lnTo>
                    <a:pt x="990135" y="1232274"/>
                  </a:lnTo>
                  <a:lnTo>
                    <a:pt x="0" y="1232274"/>
                  </a:lnTo>
                  <a:close/>
                </a:path>
              </a:pathLst>
            </a:custGeom>
            <a:blipFill>
              <a:blip r:embed="rId2"/>
              <a:stretch>
                <a:fillRect l="-45906" t="0" r="-4089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69418" y="1255142"/>
            <a:ext cx="7774856" cy="180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5"/>
              </a:lnSpc>
            </a:pPr>
            <a:r>
              <a:rPr lang="en-US" sz="6067" b="true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&amp; NEXT STEPS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5232" y="3062667"/>
            <a:ext cx="6575241" cy="323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930" indent="-329965" lvl="1">
              <a:lnSpc>
                <a:spcPts val="4279"/>
              </a:lnSpc>
              <a:buFont typeface="Arial"/>
              <a:buChar char="•"/>
            </a:pPr>
            <a:r>
              <a:rPr lang="en-US" sz="30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Conclusion:</a:t>
            </a:r>
          </a:p>
          <a:p>
            <a:pPr algn="l" marL="1319861" indent="-439954" lvl="2">
              <a:lnSpc>
                <a:spcPts val="4279"/>
              </a:lnSpc>
              <a:buFont typeface="Arial"/>
              <a:buChar char="⚬"/>
            </a:pPr>
            <a:r>
              <a:rPr lang="en-US" sz="30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Effective use of financial data and optimization models can enhance portfolio management.</a:t>
            </a:r>
          </a:p>
          <a:p>
            <a:pPr algn="l">
              <a:lnSpc>
                <a:spcPts val="427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1350696" y="1142716"/>
            <a:ext cx="8093578" cy="47625"/>
            <a:chOff x="0" y="0"/>
            <a:chExt cx="2131642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1642" cy="12543"/>
            </a:xfrm>
            <a:custGeom>
              <a:avLst/>
              <a:gdLst/>
              <a:ahLst/>
              <a:cxnLst/>
              <a:rect r="r" b="b" t="t" l="l"/>
              <a:pathLst>
                <a:path h="12543" w="2131642">
                  <a:moveTo>
                    <a:pt x="0" y="0"/>
                  </a:moveTo>
                  <a:lnTo>
                    <a:pt x="2131642" y="0"/>
                  </a:lnTo>
                  <a:lnTo>
                    <a:pt x="213164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4760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3164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4496269" y="4305218"/>
            <a:ext cx="4953983" cy="6307154"/>
          </a:xfrm>
          <a:custGeom>
            <a:avLst/>
            <a:gdLst/>
            <a:ahLst/>
            <a:cxnLst/>
            <a:rect r="r" b="b" t="t" l="l"/>
            <a:pathLst>
              <a:path h="6307154" w="4953983">
                <a:moveTo>
                  <a:pt x="4953983" y="0"/>
                </a:moveTo>
                <a:lnTo>
                  <a:pt x="0" y="0"/>
                </a:lnTo>
                <a:lnTo>
                  <a:pt x="0" y="6307154"/>
                </a:lnTo>
                <a:lnTo>
                  <a:pt x="4953983" y="6307154"/>
                </a:lnTo>
                <a:lnTo>
                  <a:pt x="495398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75232" y="6023928"/>
            <a:ext cx="6575241" cy="323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930" indent="-329965" lvl="1">
              <a:lnSpc>
                <a:spcPts val="4279"/>
              </a:lnSpc>
              <a:buFont typeface="Arial"/>
              <a:buChar char="•"/>
            </a:pPr>
            <a:r>
              <a:rPr lang="en-US" sz="30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Next Steps:</a:t>
            </a:r>
          </a:p>
          <a:p>
            <a:pPr algn="l" marL="1319861" indent="-439954" lvl="2">
              <a:lnSpc>
                <a:spcPts val="4279"/>
              </a:lnSpc>
              <a:buFont typeface="Arial"/>
              <a:buChar char="⚬"/>
            </a:pPr>
            <a:r>
              <a:rPr lang="en-US" sz="30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Explore more complex models.</a:t>
            </a:r>
          </a:p>
          <a:p>
            <a:pPr algn="l" marL="1319861" indent="-439954" lvl="2">
              <a:lnSpc>
                <a:spcPts val="4279"/>
              </a:lnSpc>
              <a:buFont typeface="Arial"/>
              <a:buChar char="⚬"/>
            </a:pPr>
            <a:r>
              <a:rPr lang="en-US" sz="30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transaction costs and risk factors.</a:t>
            </a:r>
          </a:p>
          <a:p>
            <a:pPr algn="l">
              <a:lnSpc>
                <a:spcPts val="4279"/>
              </a:lnSpc>
            </a:pP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24595"/>
            <a:ext cx="18691453" cy="2862405"/>
            <a:chOff x="0" y="0"/>
            <a:chExt cx="2895795" cy="4434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5795" cy="443461"/>
            </a:xfrm>
            <a:custGeom>
              <a:avLst/>
              <a:gdLst/>
              <a:ahLst/>
              <a:cxnLst/>
              <a:rect r="r" b="b" t="t" l="l"/>
              <a:pathLst>
                <a:path h="443461" w="2895795">
                  <a:moveTo>
                    <a:pt x="0" y="0"/>
                  </a:moveTo>
                  <a:lnTo>
                    <a:pt x="2895795" y="0"/>
                  </a:lnTo>
                  <a:lnTo>
                    <a:pt x="2895795" y="443461"/>
                  </a:lnTo>
                  <a:lnTo>
                    <a:pt x="0" y="443461"/>
                  </a:lnTo>
                  <a:close/>
                </a:path>
              </a:pathLst>
            </a:custGeom>
            <a:blipFill>
              <a:blip r:embed="rId2"/>
              <a:stretch>
                <a:fillRect l="0" t="-95836" r="0" b="-9583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-47625" y="-47625"/>
            <a:ext cx="3881568" cy="3881568"/>
          </a:xfrm>
          <a:custGeom>
            <a:avLst/>
            <a:gdLst/>
            <a:ahLst/>
            <a:cxnLst/>
            <a:rect r="r" b="b" t="t" l="l"/>
            <a:pathLst>
              <a:path h="3881568" w="3881568">
                <a:moveTo>
                  <a:pt x="0" y="0"/>
                </a:moveTo>
                <a:lnTo>
                  <a:pt x="3881568" y="0"/>
                </a:lnTo>
                <a:lnTo>
                  <a:pt x="3881568" y="3881568"/>
                </a:lnTo>
                <a:lnTo>
                  <a:pt x="0" y="3881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14621799" y="-263150"/>
            <a:ext cx="3881568" cy="3881568"/>
          </a:xfrm>
          <a:custGeom>
            <a:avLst/>
            <a:gdLst/>
            <a:ahLst/>
            <a:cxnLst/>
            <a:rect r="r" b="b" t="t" l="l"/>
            <a:pathLst>
              <a:path h="3881568" w="3881568">
                <a:moveTo>
                  <a:pt x="3881569" y="0"/>
                </a:moveTo>
                <a:lnTo>
                  <a:pt x="0" y="0"/>
                </a:lnTo>
                <a:lnTo>
                  <a:pt x="0" y="3881568"/>
                </a:lnTo>
                <a:lnTo>
                  <a:pt x="3881569" y="3881568"/>
                </a:lnTo>
                <a:lnTo>
                  <a:pt x="38815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46182" y="2659528"/>
            <a:ext cx="10395635" cy="187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09"/>
              </a:lnSpc>
            </a:pPr>
            <a:r>
              <a:rPr lang="en-US" b="true" sz="12132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9708" y="1630359"/>
            <a:ext cx="8918292" cy="3171738"/>
            <a:chOff x="0" y="0"/>
            <a:chExt cx="1381677" cy="491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1677" cy="491385"/>
            </a:xfrm>
            <a:custGeom>
              <a:avLst/>
              <a:gdLst/>
              <a:ahLst/>
              <a:cxnLst/>
              <a:rect r="r" b="b" t="t" l="l"/>
              <a:pathLst>
                <a:path h="491385" w="1381677">
                  <a:moveTo>
                    <a:pt x="0" y="0"/>
                  </a:moveTo>
                  <a:lnTo>
                    <a:pt x="1381677" y="0"/>
                  </a:lnTo>
                  <a:lnTo>
                    <a:pt x="1381677" y="491385"/>
                  </a:lnTo>
                  <a:lnTo>
                    <a:pt x="0" y="491385"/>
                  </a:lnTo>
                  <a:close/>
                </a:path>
              </a:pathLst>
            </a:custGeom>
            <a:blipFill>
              <a:blip r:embed="rId2"/>
              <a:stretch>
                <a:fillRect l="0" t="-43668" r="0" b="-4366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69708" y="1561646"/>
            <a:ext cx="3086100" cy="274947"/>
            <a:chOff x="0" y="0"/>
            <a:chExt cx="812800" cy="724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2414"/>
            </a:xfrm>
            <a:custGeom>
              <a:avLst/>
              <a:gdLst/>
              <a:ahLst/>
              <a:cxnLst/>
              <a:rect r="r" b="b" t="t" l="l"/>
              <a:pathLst>
                <a:path h="724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2414"/>
                  </a:lnTo>
                  <a:lnTo>
                    <a:pt x="0" y="72414"/>
                  </a:ln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110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54368" y="1601784"/>
            <a:ext cx="6648720" cy="297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99"/>
              </a:lnSpc>
            </a:pPr>
            <a:r>
              <a:rPr lang="en-US" sz="9999" b="true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54368" y="5543476"/>
            <a:ext cx="13688168" cy="3714824"/>
            <a:chOff x="0" y="0"/>
            <a:chExt cx="3605114" cy="9783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05114" cy="978390"/>
            </a:xfrm>
            <a:custGeom>
              <a:avLst/>
              <a:gdLst/>
              <a:ahLst/>
              <a:cxnLst/>
              <a:rect r="r" b="b" t="t" l="l"/>
              <a:pathLst>
                <a:path h="978390" w="3605114">
                  <a:moveTo>
                    <a:pt x="15271" y="0"/>
                  </a:moveTo>
                  <a:lnTo>
                    <a:pt x="3589843" y="0"/>
                  </a:lnTo>
                  <a:cubicBezTo>
                    <a:pt x="3593893" y="0"/>
                    <a:pt x="3597777" y="1609"/>
                    <a:pt x="3600641" y="4473"/>
                  </a:cubicBezTo>
                  <a:cubicBezTo>
                    <a:pt x="3603505" y="7337"/>
                    <a:pt x="3605114" y="11221"/>
                    <a:pt x="3605114" y="15271"/>
                  </a:cubicBezTo>
                  <a:lnTo>
                    <a:pt x="3605114" y="963119"/>
                  </a:lnTo>
                  <a:cubicBezTo>
                    <a:pt x="3605114" y="967169"/>
                    <a:pt x="3603505" y="971053"/>
                    <a:pt x="3600641" y="973917"/>
                  </a:cubicBezTo>
                  <a:cubicBezTo>
                    <a:pt x="3597777" y="976781"/>
                    <a:pt x="3593893" y="978390"/>
                    <a:pt x="3589843" y="978390"/>
                  </a:cubicBezTo>
                  <a:lnTo>
                    <a:pt x="15271" y="978390"/>
                  </a:lnTo>
                  <a:cubicBezTo>
                    <a:pt x="6837" y="978390"/>
                    <a:pt x="0" y="971553"/>
                    <a:pt x="0" y="963119"/>
                  </a:cubicBezTo>
                  <a:lnTo>
                    <a:pt x="0" y="15271"/>
                  </a:lnTo>
                  <a:cubicBezTo>
                    <a:pt x="0" y="11221"/>
                    <a:pt x="1609" y="7337"/>
                    <a:pt x="4473" y="4473"/>
                  </a:cubicBezTo>
                  <a:cubicBezTo>
                    <a:pt x="7337" y="1609"/>
                    <a:pt x="11221" y="0"/>
                    <a:pt x="15271" y="0"/>
                  </a:cubicBez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605114" cy="1016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36966" y="5549184"/>
            <a:ext cx="5415596" cy="73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71"/>
              </a:lnSpc>
            </a:pPr>
            <a:r>
              <a:rPr lang="en-US" sz="41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8609" y="6264903"/>
            <a:ext cx="4401125" cy="73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71"/>
              </a:lnSpc>
            </a:pPr>
            <a:r>
              <a:rPr lang="en-US" sz="41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 Setup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59015" y="6976353"/>
            <a:ext cx="5415596" cy="73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71"/>
              </a:lnSpc>
            </a:pPr>
            <a:r>
              <a:rPr lang="en-US" sz="41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Non-Convex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69708" y="5644434"/>
            <a:ext cx="5415596" cy="73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1"/>
              </a:lnSpc>
            </a:pPr>
            <a:r>
              <a:rPr lang="en-US" sz="41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1777" y="6263774"/>
            <a:ext cx="6146555" cy="73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1"/>
              </a:lnSpc>
            </a:pPr>
            <a:r>
              <a:rPr lang="en-US" sz="41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Convex Model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7295" y="6966828"/>
            <a:ext cx="6146555" cy="73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1"/>
              </a:lnSpc>
            </a:pPr>
            <a:r>
              <a:rPr lang="en-US" sz="41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Restored Convex Model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716250" y="4367108"/>
            <a:ext cx="3086100" cy="366276"/>
            <a:chOff x="0" y="0"/>
            <a:chExt cx="812800" cy="964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96468"/>
            </a:xfrm>
            <a:custGeom>
              <a:avLst/>
              <a:gdLst/>
              <a:ahLst/>
              <a:cxnLst/>
              <a:rect r="r" b="b" t="t" l="l"/>
              <a:pathLst>
                <a:path h="9646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6468"/>
                  </a:lnTo>
                  <a:lnTo>
                    <a:pt x="0" y="96468"/>
                  </a:ln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13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5400000">
            <a:off x="7403098" y="7377075"/>
            <a:ext cx="3086100" cy="47625"/>
            <a:chOff x="0" y="0"/>
            <a:chExt cx="812800" cy="125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2543"/>
            </a:xfrm>
            <a:custGeom>
              <a:avLst/>
              <a:gdLst/>
              <a:ahLst/>
              <a:cxnLst/>
              <a:rect r="r" b="b" t="t" l="l"/>
              <a:pathLst>
                <a:path h="1254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true" flipV="false" rot="0">
            <a:off x="15961784" y="7960784"/>
            <a:ext cx="2595032" cy="2595032"/>
          </a:xfrm>
          <a:custGeom>
            <a:avLst/>
            <a:gdLst/>
            <a:ahLst/>
            <a:cxnLst/>
            <a:rect r="r" b="b" t="t" l="l"/>
            <a:pathLst>
              <a:path h="2595032" w="2595032">
                <a:moveTo>
                  <a:pt x="2595032" y="0"/>
                </a:moveTo>
                <a:lnTo>
                  <a:pt x="0" y="0"/>
                </a:lnTo>
                <a:lnTo>
                  <a:pt x="0" y="2595032"/>
                </a:lnTo>
                <a:lnTo>
                  <a:pt x="2595032" y="2595032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-10800000">
            <a:off x="-140664" y="-125702"/>
            <a:ext cx="2595032" cy="2595032"/>
          </a:xfrm>
          <a:custGeom>
            <a:avLst/>
            <a:gdLst/>
            <a:ahLst/>
            <a:cxnLst/>
            <a:rect r="r" b="b" t="t" l="l"/>
            <a:pathLst>
              <a:path h="2595032" w="2595032">
                <a:moveTo>
                  <a:pt x="2595032" y="0"/>
                </a:moveTo>
                <a:lnTo>
                  <a:pt x="0" y="0"/>
                </a:lnTo>
                <a:lnTo>
                  <a:pt x="0" y="2595032"/>
                </a:lnTo>
                <a:lnTo>
                  <a:pt x="2595032" y="2595032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417295" y="7596822"/>
            <a:ext cx="6146555" cy="73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1"/>
              </a:lnSpc>
            </a:pPr>
            <a:r>
              <a:rPr lang="en-US" sz="41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Findingsl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59015" y="7692072"/>
            <a:ext cx="7196388" cy="72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31"/>
              </a:lnSpc>
            </a:pPr>
            <a:r>
              <a:rPr lang="en-US" sz="40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 &amp; Next Steps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17295" y="8154263"/>
            <a:ext cx="6146555" cy="73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1"/>
              </a:lnSpc>
            </a:pPr>
            <a:r>
              <a:rPr lang="en-US" sz="41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Q&amp;A</a:t>
            </a:r>
          </a:p>
        </p:txBody>
      </p:sp>
    </p:spTree>
  </p:cSld>
  <p:clrMapOvr>
    <a:masterClrMapping/>
  </p:clrMapOvr>
  <p:transition spd="fast">
    <p:push dir="r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24595"/>
            <a:ext cx="18691453" cy="2862405"/>
            <a:chOff x="0" y="0"/>
            <a:chExt cx="2895795" cy="4434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5795" cy="443461"/>
            </a:xfrm>
            <a:custGeom>
              <a:avLst/>
              <a:gdLst/>
              <a:ahLst/>
              <a:cxnLst/>
              <a:rect r="r" b="b" t="t" l="l"/>
              <a:pathLst>
                <a:path h="443461" w="2895795">
                  <a:moveTo>
                    <a:pt x="0" y="0"/>
                  </a:moveTo>
                  <a:lnTo>
                    <a:pt x="2895795" y="0"/>
                  </a:lnTo>
                  <a:lnTo>
                    <a:pt x="2895795" y="443461"/>
                  </a:lnTo>
                  <a:lnTo>
                    <a:pt x="0" y="443461"/>
                  </a:lnTo>
                  <a:close/>
                </a:path>
              </a:pathLst>
            </a:custGeom>
            <a:blipFill>
              <a:blip r:embed="rId2"/>
              <a:stretch>
                <a:fillRect l="0" t="-205379" r="0" b="-12968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268578" y="-268578"/>
            <a:ext cx="1966538" cy="2503694"/>
          </a:xfrm>
          <a:custGeom>
            <a:avLst/>
            <a:gdLst/>
            <a:ahLst/>
            <a:cxnLst/>
            <a:rect r="r" b="b" t="t" l="l"/>
            <a:pathLst>
              <a:path h="2503694" w="1966538">
                <a:moveTo>
                  <a:pt x="0" y="0"/>
                </a:moveTo>
                <a:lnTo>
                  <a:pt x="1966538" y="0"/>
                </a:lnTo>
                <a:lnTo>
                  <a:pt x="1966538" y="2503694"/>
                </a:lnTo>
                <a:lnTo>
                  <a:pt x="0" y="2503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40336" y="4255556"/>
            <a:ext cx="12807327" cy="225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Objective:</a:t>
            </a:r>
          </a:p>
          <a:p>
            <a:pPr algn="ctr" marL="690743" indent="-345371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Analyze financial data to optimize portfolio allocation.</a:t>
            </a:r>
          </a:p>
          <a:p>
            <a:pPr algn="ctr" marL="690743" indent="-345371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Maximize returns while considering various constraints.</a:t>
            </a:r>
          </a:p>
          <a:p>
            <a:pPr algn="ctr">
              <a:lnSpc>
                <a:spcPts val="44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514484" y="1945294"/>
            <a:ext cx="9259033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9"/>
              </a:lnSpc>
            </a:pPr>
            <a:r>
              <a:rPr lang="en-US" b="true" sz="9999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5400000">
            <a:off x="16052884" y="-261247"/>
            <a:ext cx="1966538" cy="2503694"/>
          </a:xfrm>
          <a:custGeom>
            <a:avLst/>
            <a:gdLst/>
            <a:ahLst/>
            <a:cxnLst/>
            <a:rect r="r" b="b" t="t" l="l"/>
            <a:pathLst>
              <a:path h="2503694" w="1966538">
                <a:moveTo>
                  <a:pt x="0" y="2503694"/>
                </a:moveTo>
                <a:lnTo>
                  <a:pt x="1966538" y="2503694"/>
                </a:lnTo>
                <a:lnTo>
                  <a:pt x="1966538" y="0"/>
                </a:lnTo>
                <a:lnTo>
                  <a:pt x="0" y="0"/>
                </a:lnTo>
                <a:lnTo>
                  <a:pt x="0" y="25036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95227" y="3194175"/>
            <a:ext cx="9464073" cy="1235293"/>
            <a:chOff x="0" y="0"/>
            <a:chExt cx="2492595" cy="325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2595" cy="325345"/>
            </a:xfrm>
            <a:custGeom>
              <a:avLst/>
              <a:gdLst/>
              <a:ahLst/>
              <a:cxnLst/>
              <a:rect r="r" b="b" t="t" l="l"/>
              <a:pathLst>
                <a:path h="325345" w="2492595">
                  <a:moveTo>
                    <a:pt x="22087" y="0"/>
                  </a:moveTo>
                  <a:lnTo>
                    <a:pt x="2470509" y="0"/>
                  </a:lnTo>
                  <a:cubicBezTo>
                    <a:pt x="2482707" y="0"/>
                    <a:pt x="2492595" y="9889"/>
                    <a:pt x="2492595" y="22087"/>
                  </a:cubicBezTo>
                  <a:lnTo>
                    <a:pt x="2492595" y="303258"/>
                  </a:lnTo>
                  <a:cubicBezTo>
                    <a:pt x="2492595" y="309116"/>
                    <a:pt x="2490268" y="314734"/>
                    <a:pt x="2486126" y="318876"/>
                  </a:cubicBezTo>
                  <a:cubicBezTo>
                    <a:pt x="2481984" y="323018"/>
                    <a:pt x="2476366" y="325345"/>
                    <a:pt x="2470509" y="325345"/>
                  </a:cubicBezTo>
                  <a:lnTo>
                    <a:pt x="22087" y="325345"/>
                  </a:lnTo>
                  <a:cubicBezTo>
                    <a:pt x="9889" y="325345"/>
                    <a:pt x="0" y="315456"/>
                    <a:pt x="0" y="303258"/>
                  </a:cubicBezTo>
                  <a:lnTo>
                    <a:pt x="0" y="22087"/>
                  </a:lnTo>
                  <a:cubicBezTo>
                    <a:pt x="0" y="16229"/>
                    <a:pt x="2327" y="10611"/>
                    <a:pt x="6469" y="6469"/>
                  </a:cubicBezTo>
                  <a:cubicBezTo>
                    <a:pt x="10611" y="2327"/>
                    <a:pt x="16229" y="0"/>
                    <a:pt x="22087" y="0"/>
                  </a:cubicBez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92595" cy="363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95227" y="4715219"/>
            <a:ext cx="9464073" cy="1235293"/>
            <a:chOff x="0" y="0"/>
            <a:chExt cx="2492595" cy="3253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2595" cy="325345"/>
            </a:xfrm>
            <a:custGeom>
              <a:avLst/>
              <a:gdLst/>
              <a:ahLst/>
              <a:cxnLst/>
              <a:rect r="r" b="b" t="t" l="l"/>
              <a:pathLst>
                <a:path h="325345" w="2492595">
                  <a:moveTo>
                    <a:pt x="22087" y="0"/>
                  </a:moveTo>
                  <a:lnTo>
                    <a:pt x="2470509" y="0"/>
                  </a:lnTo>
                  <a:cubicBezTo>
                    <a:pt x="2482707" y="0"/>
                    <a:pt x="2492595" y="9889"/>
                    <a:pt x="2492595" y="22087"/>
                  </a:cubicBezTo>
                  <a:lnTo>
                    <a:pt x="2492595" y="303258"/>
                  </a:lnTo>
                  <a:cubicBezTo>
                    <a:pt x="2492595" y="309116"/>
                    <a:pt x="2490268" y="314734"/>
                    <a:pt x="2486126" y="318876"/>
                  </a:cubicBezTo>
                  <a:cubicBezTo>
                    <a:pt x="2481984" y="323018"/>
                    <a:pt x="2476366" y="325345"/>
                    <a:pt x="2470509" y="325345"/>
                  </a:cubicBezTo>
                  <a:lnTo>
                    <a:pt x="22087" y="325345"/>
                  </a:lnTo>
                  <a:cubicBezTo>
                    <a:pt x="9889" y="325345"/>
                    <a:pt x="0" y="315456"/>
                    <a:pt x="0" y="303258"/>
                  </a:cubicBezTo>
                  <a:lnTo>
                    <a:pt x="0" y="22087"/>
                  </a:lnTo>
                  <a:cubicBezTo>
                    <a:pt x="0" y="16229"/>
                    <a:pt x="2327" y="10611"/>
                    <a:pt x="6469" y="6469"/>
                  </a:cubicBezTo>
                  <a:cubicBezTo>
                    <a:pt x="10611" y="2327"/>
                    <a:pt x="16229" y="0"/>
                    <a:pt x="22087" y="0"/>
                  </a:cubicBez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92595" cy="363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95227" y="6236262"/>
            <a:ext cx="9464073" cy="1235293"/>
            <a:chOff x="0" y="0"/>
            <a:chExt cx="2492595" cy="3253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92595" cy="325345"/>
            </a:xfrm>
            <a:custGeom>
              <a:avLst/>
              <a:gdLst/>
              <a:ahLst/>
              <a:cxnLst/>
              <a:rect r="r" b="b" t="t" l="l"/>
              <a:pathLst>
                <a:path h="325345" w="2492595">
                  <a:moveTo>
                    <a:pt x="22087" y="0"/>
                  </a:moveTo>
                  <a:lnTo>
                    <a:pt x="2470509" y="0"/>
                  </a:lnTo>
                  <a:cubicBezTo>
                    <a:pt x="2482707" y="0"/>
                    <a:pt x="2492595" y="9889"/>
                    <a:pt x="2492595" y="22087"/>
                  </a:cubicBezTo>
                  <a:lnTo>
                    <a:pt x="2492595" y="303258"/>
                  </a:lnTo>
                  <a:cubicBezTo>
                    <a:pt x="2492595" y="309116"/>
                    <a:pt x="2490268" y="314734"/>
                    <a:pt x="2486126" y="318876"/>
                  </a:cubicBezTo>
                  <a:cubicBezTo>
                    <a:pt x="2481984" y="323018"/>
                    <a:pt x="2476366" y="325345"/>
                    <a:pt x="2470509" y="325345"/>
                  </a:cubicBezTo>
                  <a:lnTo>
                    <a:pt x="22087" y="325345"/>
                  </a:lnTo>
                  <a:cubicBezTo>
                    <a:pt x="9889" y="325345"/>
                    <a:pt x="0" y="315456"/>
                    <a:pt x="0" y="303258"/>
                  </a:cubicBezTo>
                  <a:lnTo>
                    <a:pt x="0" y="22087"/>
                  </a:lnTo>
                  <a:cubicBezTo>
                    <a:pt x="0" y="16229"/>
                    <a:pt x="2327" y="10611"/>
                    <a:pt x="6469" y="6469"/>
                  </a:cubicBezTo>
                  <a:cubicBezTo>
                    <a:pt x="10611" y="2327"/>
                    <a:pt x="16229" y="0"/>
                    <a:pt x="22087" y="0"/>
                  </a:cubicBez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92595" cy="363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95227" y="7757306"/>
            <a:ext cx="9464073" cy="1235293"/>
            <a:chOff x="0" y="0"/>
            <a:chExt cx="2492595" cy="3253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92595" cy="325345"/>
            </a:xfrm>
            <a:custGeom>
              <a:avLst/>
              <a:gdLst/>
              <a:ahLst/>
              <a:cxnLst/>
              <a:rect r="r" b="b" t="t" l="l"/>
              <a:pathLst>
                <a:path h="325345" w="2492595">
                  <a:moveTo>
                    <a:pt x="22087" y="0"/>
                  </a:moveTo>
                  <a:lnTo>
                    <a:pt x="2470509" y="0"/>
                  </a:lnTo>
                  <a:cubicBezTo>
                    <a:pt x="2482707" y="0"/>
                    <a:pt x="2492595" y="9889"/>
                    <a:pt x="2492595" y="22087"/>
                  </a:cubicBezTo>
                  <a:lnTo>
                    <a:pt x="2492595" y="303258"/>
                  </a:lnTo>
                  <a:cubicBezTo>
                    <a:pt x="2492595" y="309116"/>
                    <a:pt x="2490268" y="314734"/>
                    <a:pt x="2486126" y="318876"/>
                  </a:cubicBezTo>
                  <a:cubicBezTo>
                    <a:pt x="2481984" y="323018"/>
                    <a:pt x="2476366" y="325345"/>
                    <a:pt x="2470509" y="325345"/>
                  </a:cubicBezTo>
                  <a:lnTo>
                    <a:pt x="22087" y="325345"/>
                  </a:lnTo>
                  <a:cubicBezTo>
                    <a:pt x="9889" y="325345"/>
                    <a:pt x="0" y="315456"/>
                    <a:pt x="0" y="303258"/>
                  </a:cubicBezTo>
                  <a:lnTo>
                    <a:pt x="0" y="22087"/>
                  </a:lnTo>
                  <a:cubicBezTo>
                    <a:pt x="0" y="16229"/>
                    <a:pt x="2327" y="10611"/>
                    <a:pt x="6469" y="6469"/>
                  </a:cubicBezTo>
                  <a:cubicBezTo>
                    <a:pt x="10611" y="2327"/>
                    <a:pt x="16229" y="0"/>
                    <a:pt x="22087" y="0"/>
                  </a:cubicBez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92595" cy="363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3842966" y="6046104"/>
            <a:ext cx="5842437" cy="50553"/>
            <a:chOff x="0" y="0"/>
            <a:chExt cx="1538749" cy="133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38749" cy="13314"/>
            </a:xfrm>
            <a:custGeom>
              <a:avLst/>
              <a:gdLst/>
              <a:ahLst/>
              <a:cxnLst/>
              <a:rect r="r" b="b" t="t" l="l"/>
              <a:pathLst>
                <a:path h="13314" w="1538749">
                  <a:moveTo>
                    <a:pt x="0" y="0"/>
                  </a:moveTo>
                  <a:lnTo>
                    <a:pt x="1538749" y="0"/>
                  </a:lnTo>
                  <a:lnTo>
                    <a:pt x="1538749" y="13314"/>
                  </a:lnTo>
                  <a:lnTo>
                    <a:pt x="0" y="13314"/>
                  </a:lnTo>
                  <a:close/>
                </a:path>
              </a:pathLst>
            </a:custGeom>
            <a:solidFill>
              <a:srgbClr val="4760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38749" cy="51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610178" y="1311639"/>
            <a:ext cx="2744423" cy="5483182"/>
            <a:chOff x="0" y="0"/>
            <a:chExt cx="722811" cy="14441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2811" cy="1444130"/>
            </a:xfrm>
            <a:custGeom>
              <a:avLst/>
              <a:gdLst/>
              <a:ahLst/>
              <a:cxnLst/>
              <a:rect r="r" b="b" t="t" l="l"/>
              <a:pathLst>
                <a:path h="1444130" w="722811">
                  <a:moveTo>
                    <a:pt x="0" y="0"/>
                  </a:moveTo>
                  <a:lnTo>
                    <a:pt x="722811" y="0"/>
                  </a:lnTo>
                  <a:lnTo>
                    <a:pt x="722811" y="1444130"/>
                  </a:lnTo>
                  <a:lnTo>
                    <a:pt x="0" y="1444130"/>
                  </a:ln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22811" cy="1482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-203137"/>
            <a:ext cx="4948650" cy="7674693"/>
            <a:chOff x="0" y="0"/>
            <a:chExt cx="766675" cy="11890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6675" cy="1189011"/>
            </a:xfrm>
            <a:custGeom>
              <a:avLst/>
              <a:gdLst/>
              <a:ahLst/>
              <a:cxnLst/>
              <a:rect r="r" b="b" t="t" l="l"/>
              <a:pathLst>
                <a:path h="1189011" w="766675">
                  <a:moveTo>
                    <a:pt x="0" y="0"/>
                  </a:moveTo>
                  <a:lnTo>
                    <a:pt x="766675" y="0"/>
                  </a:lnTo>
                  <a:lnTo>
                    <a:pt x="766675" y="1189011"/>
                  </a:lnTo>
                  <a:lnTo>
                    <a:pt x="0" y="1189011"/>
                  </a:lnTo>
                  <a:close/>
                </a:path>
              </a:pathLst>
            </a:custGeom>
            <a:blipFill>
              <a:blip r:embed="rId2"/>
              <a:stretch>
                <a:fillRect l="-107931" t="0" r="-41036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-406909" y="8390017"/>
            <a:ext cx="2162425" cy="2162425"/>
          </a:xfrm>
          <a:custGeom>
            <a:avLst/>
            <a:gdLst/>
            <a:ahLst/>
            <a:cxnLst/>
            <a:rect r="r" b="b" t="t" l="l"/>
            <a:pathLst>
              <a:path h="2162425" w="2162425">
                <a:moveTo>
                  <a:pt x="0" y="0"/>
                </a:moveTo>
                <a:lnTo>
                  <a:pt x="2162424" y="0"/>
                </a:lnTo>
                <a:lnTo>
                  <a:pt x="2162424" y="2162424"/>
                </a:lnTo>
                <a:lnTo>
                  <a:pt x="0" y="216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789461" y="11535"/>
            <a:ext cx="9885562" cy="118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38"/>
              </a:lnSpc>
            </a:pPr>
            <a:r>
              <a:rPr lang="en-US" b="true" sz="7645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80161" y="3486794"/>
            <a:ext cx="7990447" cy="112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Date</a:t>
            </a:r>
          </a:p>
          <a:p>
            <a:pPr algn="ctr">
              <a:lnSpc>
                <a:spcPts val="447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437852" y="5010494"/>
            <a:ext cx="6275065" cy="112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Open, High, Low, Close Prices</a:t>
            </a:r>
          </a:p>
          <a:p>
            <a:pPr algn="ctr">
              <a:lnSpc>
                <a:spcPts val="447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437852" y="6527828"/>
            <a:ext cx="6275065" cy="112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Adjusted Close Price</a:t>
            </a:r>
          </a:p>
          <a:p>
            <a:pPr algn="ctr">
              <a:lnSpc>
                <a:spcPts val="447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437852" y="8063936"/>
            <a:ext cx="6275065" cy="112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Daily Return (calculated)</a:t>
            </a:r>
          </a:p>
          <a:p>
            <a:pPr algn="ctr">
              <a:lnSpc>
                <a:spcPts val="447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016389" y="2094807"/>
            <a:ext cx="9885562" cy="194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96"/>
              </a:lnSpc>
            </a:pPr>
            <a:r>
              <a:rPr lang="en-US" b="true" sz="6545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FEATURES:</a:t>
            </a:r>
          </a:p>
          <a:p>
            <a:pPr algn="just">
              <a:lnSpc>
                <a:spcPts val="7396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738908" y="1353138"/>
            <a:ext cx="11015477" cy="11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4"/>
              </a:lnSpc>
            </a:pPr>
            <a:r>
              <a:rPr lang="en-US" b="true" sz="4154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DATASET: AAPL.CSV (APPLE STOCK DATA</a:t>
            </a:r>
          </a:p>
          <a:p>
            <a:pPr algn="just">
              <a:lnSpc>
                <a:spcPts val="3896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575015" y="6534715"/>
            <a:ext cx="3986207" cy="3391900"/>
          </a:xfrm>
          <a:custGeom>
            <a:avLst/>
            <a:gdLst/>
            <a:ahLst/>
            <a:cxnLst/>
            <a:rect r="r" b="b" t="t" l="l"/>
            <a:pathLst>
              <a:path h="3391900" w="3986207">
                <a:moveTo>
                  <a:pt x="3986207" y="0"/>
                </a:moveTo>
                <a:lnTo>
                  <a:pt x="0" y="0"/>
                </a:lnTo>
                <a:lnTo>
                  <a:pt x="0" y="3391900"/>
                </a:lnTo>
                <a:lnTo>
                  <a:pt x="3986207" y="3391900"/>
                </a:lnTo>
                <a:lnTo>
                  <a:pt x="39862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0470" y="389222"/>
            <a:ext cx="12748275" cy="151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3"/>
              </a:lnSpc>
            </a:pPr>
            <a:r>
              <a:rPr lang="en-US" b="true" sz="9763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SETUP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396488" y="3883491"/>
            <a:ext cx="4370390" cy="2315518"/>
            <a:chOff x="0" y="0"/>
            <a:chExt cx="1269874" cy="6728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9874" cy="672804"/>
            </a:xfrm>
            <a:custGeom>
              <a:avLst/>
              <a:gdLst/>
              <a:ahLst/>
              <a:cxnLst/>
              <a:rect r="r" b="b" t="t" l="l"/>
              <a:pathLst>
                <a:path h="672804" w="1269874">
                  <a:moveTo>
                    <a:pt x="47829" y="0"/>
                  </a:moveTo>
                  <a:lnTo>
                    <a:pt x="1222045" y="0"/>
                  </a:lnTo>
                  <a:cubicBezTo>
                    <a:pt x="1234730" y="0"/>
                    <a:pt x="1246896" y="5039"/>
                    <a:pt x="1255865" y="14009"/>
                  </a:cubicBezTo>
                  <a:cubicBezTo>
                    <a:pt x="1264835" y="22979"/>
                    <a:pt x="1269874" y="35144"/>
                    <a:pt x="1269874" y="47829"/>
                  </a:cubicBezTo>
                  <a:lnTo>
                    <a:pt x="1269874" y="624975"/>
                  </a:lnTo>
                  <a:cubicBezTo>
                    <a:pt x="1269874" y="637660"/>
                    <a:pt x="1264835" y="649826"/>
                    <a:pt x="1255865" y="658795"/>
                  </a:cubicBezTo>
                  <a:cubicBezTo>
                    <a:pt x="1246896" y="667765"/>
                    <a:pt x="1234730" y="672804"/>
                    <a:pt x="1222045" y="672804"/>
                  </a:cubicBezTo>
                  <a:lnTo>
                    <a:pt x="47829" y="672804"/>
                  </a:lnTo>
                  <a:cubicBezTo>
                    <a:pt x="35144" y="672804"/>
                    <a:pt x="22979" y="667765"/>
                    <a:pt x="14009" y="658795"/>
                  </a:cubicBezTo>
                  <a:cubicBezTo>
                    <a:pt x="5039" y="649826"/>
                    <a:pt x="0" y="637660"/>
                    <a:pt x="0" y="624975"/>
                  </a:cubicBezTo>
                  <a:lnTo>
                    <a:pt x="0" y="47829"/>
                  </a:lnTo>
                  <a:cubicBezTo>
                    <a:pt x="0" y="35144"/>
                    <a:pt x="5039" y="22979"/>
                    <a:pt x="14009" y="14009"/>
                  </a:cubicBezTo>
                  <a:cubicBezTo>
                    <a:pt x="22979" y="5039"/>
                    <a:pt x="35144" y="0"/>
                    <a:pt x="47829" y="0"/>
                  </a:cubicBezTo>
                  <a:close/>
                </a:path>
              </a:pathLst>
            </a:custGeom>
            <a:solidFill>
              <a:srgbClr val="4760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69874" cy="710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20470" y="3883491"/>
            <a:ext cx="4370390" cy="2315518"/>
            <a:chOff x="0" y="0"/>
            <a:chExt cx="1269874" cy="6728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9874" cy="672804"/>
            </a:xfrm>
            <a:custGeom>
              <a:avLst/>
              <a:gdLst/>
              <a:ahLst/>
              <a:cxnLst/>
              <a:rect r="r" b="b" t="t" l="l"/>
              <a:pathLst>
                <a:path h="672804" w="1269874">
                  <a:moveTo>
                    <a:pt x="47829" y="0"/>
                  </a:moveTo>
                  <a:lnTo>
                    <a:pt x="1222045" y="0"/>
                  </a:lnTo>
                  <a:cubicBezTo>
                    <a:pt x="1234730" y="0"/>
                    <a:pt x="1246896" y="5039"/>
                    <a:pt x="1255865" y="14009"/>
                  </a:cubicBezTo>
                  <a:cubicBezTo>
                    <a:pt x="1264835" y="22979"/>
                    <a:pt x="1269874" y="35144"/>
                    <a:pt x="1269874" y="47829"/>
                  </a:cubicBezTo>
                  <a:lnTo>
                    <a:pt x="1269874" y="624975"/>
                  </a:lnTo>
                  <a:cubicBezTo>
                    <a:pt x="1269874" y="637660"/>
                    <a:pt x="1264835" y="649826"/>
                    <a:pt x="1255865" y="658795"/>
                  </a:cubicBezTo>
                  <a:cubicBezTo>
                    <a:pt x="1246896" y="667765"/>
                    <a:pt x="1234730" y="672804"/>
                    <a:pt x="1222045" y="672804"/>
                  </a:cubicBezTo>
                  <a:lnTo>
                    <a:pt x="47829" y="672804"/>
                  </a:lnTo>
                  <a:cubicBezTo>
                    <a:pt x="35144" y="672804"/>
                    <a:pt x="22979" y="667765"/>
                    <a:pt x="14009" y="658795"/>
                  </a:cubicBezTo>
                  <a:cubicBezTo>
                    <a:pt x="5039" y="649826"/>
                    <a:pt x="0" y="637660"/>
                    <a:pt x="0" y="624975"/>
                  </a:cubicBezTo>
                  <a:lnTo>
                    <a:pt x="0" y="47829"/>
                  </a:lnTo>
                  <a:cubicBezTo>
                    <a:pt x="0" y="35144"/>
                    <a:pt x="5039" y="22979"/>
                    <a:pt x="14009" y="14009"/>
                  </a:cubicBezTo>
                  <a:cubicBezTo>
                    <a:pt x="22979" y="5039"/>
                    <a:pt x="35144" y="0"/>
                    <a:pt x="47829" y="0"/>
                  </a:cubicBezTo>
                  <a:close/>
                </a:path>
              </a:pathLst>
            </a:custGeom>
            <a:solidFill>
              <a:srgbClr val="47607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69874" cy="710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09087" y="3927101"/>
            <a:ext cx="4370390" cy="2315518"/>
            <a:chOff x="0" y="0"/>
            <a:chExt cx="1269874" cy="6728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9874" cy="672804"/>
            </a:xfrm>
            <a:custGeom>
              <a:avLst/>
              <a:gdLst/>
              <a:ahLst/>
              <a:cxnLst/>
              <a:rect r="r" b="b" t="t" l="l"/>
              <a:pathLst>
                <a:path h="672804" w="1269874">
                  <a:moveTo>
                    <a:pt x="47829" y="0"/>
                  </a:moveTo>
                  <a:lnTo>
                    <a:pt x="1222045" y="0"/>
                  </a:lnTo>
                  <a:cubicBezTo>
                    <a:pt x="1234730" y="0"/>
                    <a:pt x="1246896" y="5039"/>
                    <a:pt x="1255865" y="14009"/>
                  </a:cubicBezTo>
                  <a:cubicBezTo>
                    <a:pt x="1264835" y="22979"/>
                    <a:pt x="1269874" y="35144"/>
                    <a:pt x="1269874" y="47829"/>
                  </a:cubicBezTo>
                  <a:lnTo>
                    <a:pt x="1269874" y="624975"/>
                  </a:lnTo>
                  <a:cubicBezTo>
                    <a:pt x="1269874" y="637660"/>
                    <a:pt x="1264835" y="649826"/>
                    <a:pt x="1255865" y="658795"/>
                  </a:cubicBezTo>
                  <a:cubicBezTo>
                    <a:pt x="1246896" y="667765"/>
                    <a:pt x="1234730" y="672804"/>
                    <a:pt x="1222045" y="672804"/>
                  </a:cubicBezTo>
                  <a:lnTo>
                    <a:pt x="47829" y="672804"/>
                  </a:lnTo>
                  <a:cubicBezTo>
                    <a:pt x="35144" y="672804"/>
                    <a:pt x="22979" y="667765"/>
                    <a:pt x="14009" y="658795"/>
                  </a:cubicBezTo>
                  <a:cubicBezTo>
                    <a:pt x="5039" y="649826"/>
                    <a:pt x="0" y="637660"/>
                    <a:pt x="0" y="624975"/>
                  </a:cubicBezTo>
                  <a:lnTo>
                    <a:pt x="0" y="47829"/>
                  </a:lnTo>
                  <a:cubicBezTo>
                    <a:pt x="0" y="35144"/>
                    <a:pt x="5039" y="22979"/>
                    <a:pt x="14009" y="14009"/>
                  </a:cubicBezTo>
                  <a:cubicBezTo>
                    <a:pt x="22979" y="5039"/>
                    <a:pt x="35144" y="0"/>
                    <a:pt x="47829" y="0"/>
                  </a:cubicBezTo>
                  <a:close/>
                </a:path>
              </a:pathLst>
            </a:custGeom>
            <a:solidFill>
              <a:srgbClr val="47607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69874" cy="710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249176" y="3985905"/>
            <a:ext cx="2665015" cy="121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4"/>
              </a:lnSpc>
            </a:pPr>
            <a:r>
              <a:rPr lang="en-US" sz="343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Tools Used:</a:t>
            </a:r>
          </a:p>
          <a:p>
            <a:pPr algn="ctr">
              <a:lnSpc>
                <a:spcPts val="480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547290" y="4696033"/>
            <a:ext cx="3953951" cy="167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2122" indent="-206061" lvl="1">
              <a:lnSpc>
                <a:spcPts val="2672"/>
              </a:lnSpc>
              <a:buFont typeface="Arial"/>
              <a:buChar char="•"/>
            </a:pPr>
            <a:r>
              <a:rPr lang="en-US" sz="19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ctr" marL="412122" indent="-206061" lvl="1">
              <a:lnSpc>
                <a:spcPts val="2672"/>
              </a:lnSpc>
              <a:buFont typeface="Arial"/>
              <a:buChar char="•"/>
            </a:pPr>
            <a:r>
              <a:rPr lang="en-US" sz="19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CVXPY (Optimization)</a:t>
            </a:r>
          </a:p>
          <a:p>
            <a:pPr algn="ctr" marL="412122" indent="-206061" lvl="1">
              <a:lnSpc>
                <a:spcPts val="2672"/>
              </a:lnSpc>
              <a:buFont typeface="Arial"/>
              <a:buChar char="•"/>
            </a:pPr>
            <a:r>
              <a:rPr lang="en-US" sz="19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Matplotlib &amp; Seaborn (Visualization)</a:t>
            </a:r>
          </a:p>
          <a:p>
            <a:pPr algn="ctr">
              <a:lnSpc>
                <a:spcPts val="267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871810" y="4144531"/>
            <a:ext cx="4219051" cy="110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 Function:</a:t>
            </a:r>
          </a:p>
          <a:p>
            <a:pPr algn="ctr">
              <a:lnSpc>
                <a:spcPts val="432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064331" y="5048738"/>
            <a:ext cx="3682669" cy="148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Maximize portfolio returns:</a:t>
            </a:r>
          </a:p>
          <a:p>
            <a:pPr algn="ctr">
              <a:lnSpc>
                <a:spcPts val="390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793870" y="3976380"/>
            <a:ext cx="3800825" cy="127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Constraints:</a:t>
            </a:r>
          </a:p>
          <a:p>
            <a:pPr algn="ctr">
              <a:lnSpc>
                <a:spcPts val="5011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021620" y="4857948"/>
            <a:ext cx="3345325" cy="134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9814" indent="-249907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 of weights = 1</a:t>
            </a:r>
          </a:p>
          <a:p>
            <a:pPr algn="ctr" marL="499814" indent="-249907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Weights &gt;=</a:t>
            </a:r>
            <a:r>
              <a:rPr lang="en-US" sz="23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0</a:t>
            </a:r>
          </a:p>
          <a:p>
            <a:pPr algn="ctr">
              <a:lnSpc>
                <a:spcPts val="4221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-675151" y="13095"/>
            <a:ext cx="3986207" cy="3391900"/>
          </a:xfrm>
          <a:custGeom>
            <a:avLst/>
            <a:gdLst/>
            <a:ahLst/>
            <a:cxnLst/>
            <a:rect r="r" b="b" t="t" l="l"/>
            <a:pathLst>
              <a:path h="3391900" w="3986207">
                <a:moveTo>
                  <a:pt x="0" y="0"/>
                </a:moveTo>
                <a:lnTo>
                  <a:pt x="3986208" y="0"/>
                </a:lnTo>
                <a:lnTo>
                  <a:pt x="3986208" y="3391900"/>
                </a:lnTo>
                <a:lnTo>
                  <a:pt x="0" y="3391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7095" y="7922023"/>
            <a:ext cx="3091590" cy="3091590"/>
          </a:xfrm>
          <a:custGeom>
            <a:avLst/>
            <a:gdLst/>
            <a:ahLst/>
            <a:cxnLst/>
            <a:rect r="r" b="b" t="t" l="l"/>
            <a:pathLst>
              <a:path h="3091590" w="3091590">
                <a:moveTo>
                  <a:pt x="0" y="0"/>
                </a:moveTo>
                <a:lnTo>
                  <a:pt x="3091590" y="0"/>
                </a:lnTo>
                <a:lnTo>
                  <a:pt x="3091590" y="3091590"/>
                </a:lnTo>
                <a:lnTo>
                  <a:pt x="0" y="3091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0005" y="2245431"/>
            <a:ext cx="7118142" cy="1218014"/>
            <a:chOff x="0" y="0"/>
            <a:chExt cx="2015787" cy="3449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5787" cy="344929"/>
            </a:xfrm>
            <a:custGeom>
              <a:avLst/>
              <a:gdLst/>
              <a:ahLst/>
              <a:cxnLst/>
              <a:rect r="r" b="b" t="t" l="l"/>
              <a:pathLst>
                <a:path h="344929" w="2015787">
                  <a:moveTo>
                    <a:pt x="29366" y="0"/>
                  </a:moveTo>
                  <a:lnTo>
                    <a:pt x="1986421" y="0"/>
                  </a:lnTo>
                  <a:cubicBezTo>
                    <a:pt x="2002639" y="0"/>
                    <a:pt x="2015787" y="13148"/>
                    <a:pt x="2015787" y="29366"/>
                  </a:cubicBezTo>
                  <a:lnTo>
                    <a:pt x="2015787" y="315563"/>
                  </a:lnTo>
                  <a:cubicBezTo>
                    <a:pt x="2015787" y="331782"/>
                    <a:pt x="2002639" y="344929"/>
                    <a:pt x="1986421" y="344929"/>
                  </a:cubicBezTo>
                  <a:lnTo>
                    <a:pt x="29366" y="344929"/>
                  </a:lnTo>
                  <a:cubicBezTo>
                    <a:pt x="13148" y="344929"/>
                    <a:pt x="0" y="331782"/>
                    <a:pt x="0" y="315563"/>
                  </a:cubicBezTo>
                  <a:lnTo>
                    <a:pt x="0" y="29366"/>
                  </a:lnTo>
                  <a:cubicBezTo>
                    <a:pt x="0" y="13148"/>
                    <a:pt x="13148" y="0"/>
                    <a:pt x="29366" y="0"/>
                  </a:cubicBez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15787" cy="383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6834" y="3834688"/>
            <a:ext cx="7118142" cy="1218014"/>
            <a:chOff x="0" y="0"/>
            <a:chExt cx="2015787" cy="3449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5787" cy="344929"/>
            </a:xfrm>
            <a:custGeom>
              <a:avLst/>
              <a:gdLst/>
              <a:ahLst/>
              <a:cxnLst/>
              <a:rect r="r" b="b" t="t" l="l"/>
              <a:pathLst>
                <a:path h="344929" w="2015787">
                  <a:moveTo>
                    <a:pt x="29366" y="0"/>
                  </a:moveTo>
                  <a:lnTo>
                    <a:pt x="1986421" y="0"/>
                  </a:lnTo>
                  <a:cubicBezTo>
                    <a:pt x="2002639" y="0"/>
                    <a:pt x="2015787" y="13148"/>
                    <a:pt x="2015787" y="29366"/>
                  </a:cubicBezTo>
                  <a:lnTo>
                    <a:pt x="2015787" y="315563"/>
                  </a:lnTo>
                  <a:cubicBezTo>
                    <a:pt x="2015787" y="331782"/>
                    <a:pt x="2002639" y="344929"/>
                    <a:pt x="1986421" y="344929"/>
                  </a:cubicBezTo>
                  <a:lnTo>
                    <a:pt x="29366" y="344929"/>
                  </a:lnTo>
                  <a:cubicBezTo>
                    <a:pt x="13148" y="344929"/>
                    <a:pt x="0" y="331782"/>
                    <a:pt x="0" y="315563"/>
                  </a:cubicBezTo>
                  <a:lnTo>
                    <a:pt x="0" y="29366"/>
                  </a:lnTo>
                  <a:cubicBezTo>
                    <a:pt x="0" y="13148"/>
                    <a:pt x="13148" y="0"/>
                    <a:pt x="29366" y="0"/>
                  </a:cubicBez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15787" cy="383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0005" y="5364721"/>
            <a:ext cx="7118142" cy="1218014"/>
            <a:chOff x="0" y="0"/>
            <a:chExt cx="2015787" cy="3449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15787" cy="344929"/>
            </a:xfrm>
            <a:custGeom>
              <a:avLst/>
              <a:gdLst/>
              <a:ahLst/>
              <a:cxnLst/>
              <a:rect r="r" b="b" t="t" l="l"/>
              <a:pathLst>
                <a:path h="344929" w="2015787">
                  <a:moveTo>
                    <a:pt x="29366" y="0"/>
                  </a:moveTo>
                  <a:lnTo>
                    <a:pt x="1986421" y="0"/>
                  </a:lnTo>
                  <a:cubicBezTo>
                    <a:pt x="2002639" y="0"/>
                    <a:pt x="2015787" y="13148"/>
                    <a:pt x="2015787" y="29366"/>
                  </a:cubicBezTo>
                  <a:lnTo>
                    <a:pt x="2015787" y="315563"/>
                  </a:lnTo>
                  <a:cubicBezTo>
                    <a:pt x="2015787" y="331782"/>
                    <a:pt x="2002639" y="344929"/>
                    <a:pt x="1986421" y="344929"/>
                  </a:cubicBezTo>
                  <a:lnTo>
                    <a:pt x="29366" y="344929"/>
                  </a:lnTo>
                  <a:cubicBezTo>
                    <a:pt x="13148" y="344929"/>
                    <a:pt x="0" y="331782"/>
                    <a:pt x="0" y="315563"/>
                  </a:cubicBezTo>
                  <a:lnTo>
                    <a:pt x="0" y="29366"/>
                  </a:lnTo>
                  <a:cubicBezTo>
                    <a:pt x="0" y="13148"/>
                    <a:pt x="13148" y="0"/>
                    <a:pt x="29366" y="0"/>
                  </a:cubicBez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15787" cy="383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16834" y="6941663"/>
            <a:ext cx="7118142" cy="1218014"/>
            <a:chOff x="0" y="0"/>
            <a:chExt cx="2015787" cy="3449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5787" cy="344929"/>
            </a:xfrm>
            <a:custGeom>
              <a:avLst/>
              <a:gdLst/>
              <a:ahLst/>
              <a:cxnLst/>
              <a:rect r="r" b="b" t="t" l="l"/>
              <a:pathLst>
                <a:path h="344929" w="2015787">
                  <a:moveTo>
                    <a:pt x="29366" y="0"/>
                  </a:moveTo>
                  <a:lnTo>
                    <a:pt x="1986421" y="0"/>
                  </a:lnTo>
                  <a:cubicBezTo>
                    <a:pt x="2002639" y="0"/>
                    <a:pt x="2015787" y="13148"/>
                    <a:pt x="2015787" y="29366"/>
                  </a:cubicBezTo>
                  <a:lnTo>
                    <a:pt x="2015787" y="315563"/>
                  </a:lnTo>
                  <a:cubicBezTo>
                    <a:pt x="2015787" y="331782"/>
                    <a:pt x="2002639" y="344929"/>
                    <a:pt x="1986421" y="344929"/>
                  </a:cubicBezTo>
                  <a:lnTo>
                    <a:pt x="29366" y="344929"/>
                  </a:lnTo>
                  <a:cubicBezTo>
                    <a:pt x="13148" y="344929"/>
                    <a:pt x="0" y="331782"/>
                    <a:pt x="0" y="315563"/>
                  </a:cubicBezTo>
                  <a:lnTo>
                    <a:pt x="0" y="29366"/>
                  </a:lnTo>
                  <a:cubicBezTo>
                    <a:pt x="0" y="13148"/>
                    <a:pt x="13148" y="0"/>
                    <a:pt x="29366" y="0"/>
                  </a:cubicBez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15787" cy="383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30544" y="5447368"/>
            <a:ext cx="7240622" cy="2712309"/>
            <a:chOff x="0" y="0"/>
            <a:chExt cx="1121762" cy="4202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1762" cy="420208"/>
            </a:xfrm>
            <a:custGeom>
              <a:avLst/>
              <a:gdLst/>
              <a:ahLst/>
              <a:cxnLst/>
              <a:rect r="r" b="b" t="t" l="l"/>
              <a:pathLst>
                <a:path h="420208" w="1121762">
                  <a:moveTo>
                    <a:pt x="0" y="0"/>
                  </a:moveTo>
                  <a:lnTo>
                    <a:pt x="1121762" y="0"/>
                  </a:lnTo>
                  <a:lnTo>
                    <a:pt x="1121762" y="420208"/>
                  </a:lnTo>
                  <a:lnTo>
                    <a:pt x="0" y="420208"/>
                  </a:lnTo>
                  <a:close/>
                </a:path>
              </a:pathLst>
            </a:custGeom>
            <a:blipFill>
              <a:blip r:embed="rId4"/>
              <a:stretch>
                <a:fillRect l="0" t="-38929" r="0" b="-38929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430544" y="1410859"/>
            <a:ext cx="6410199" cy="373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62"/>
              </a:lnSpc>
            </a:pPr>
            <a:r>
              <a:rPr lang="en-US" b="true" sz="846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CONVEX MODEL 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666" y="2391279"/>
            <a:ext cx="4724360" cy="131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Optimal Weights:</a:t>
            </a:r>
          </a:p>
          <a:p>
            <a:pPr algn="ctr">
              <a:lnSpc>
                <a:spcPts val="514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426768" y="4053481"/>
            <a:ext cx="3498275" cy="131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Apple: 0.45</a:t>
            </a:r>
          </a:p>
          <a:p>
            <a:pPr algn="ctr">
              <a:lnSpc>
                <a:spcPts val="514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149938" y="5580485"/>
            <a:ext cx="3498275" cy="131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Visualization:</a:t>
            </a:r>
          </a:p>
          <a:p>
            <a:pPr algn="ctr">
              <a:lnSpc>
                <a:spcPts val="5141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149938" y="7139375"/>
            <a:ext cx="6497327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4"/>
              </a:lnSpc>
            </a:pPr>
            <a:r>
              <a:rPr lang="en-US" sz="26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Stock Price Trend (Line Chart showing increasing prices over time)</a:t>
            </a:r>
          </a:p>
          <a:p>
            <a:pPr algn="ctr">
              <a:lnSpc>
                <a:spcPts val="3644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true" flipV="false" rot="0">
            <a:off x="15840742" y="7789665"/>
            <a:ext cx="3091590" cy="3091590"/>
          </a:xfrm>
          <a:custGeom>
            <a:avLst/>
            <a:gdLst/>
            <a:ahLst/>
            <a:cxnLst/>
            <a:rect r="r" b="b" t="t" l="l"/>
            <a:pathLst>
              <a:path h="3091590" w="3091590">
                <a:moveTo>
                  <a:pt x="3091590" y="0"/>
                </a:moveTo>
                <a:lnTo>
                  <a:pt x="0" y="0"/>
                </a:lnTo>
                <a:lnTo>
                  <a:pt x="0" y="3091590"/>
                </a:lnTo>
                <a:lnTo>
                  <a:pt x="3091590" y="3091590"/>
                </a:lnTo>
                <a:lnTo>
                  <a:pt x="30915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0">
            <a:off x="-268816" y="-710752"/>
            <a:ext cx="3091590" cy="3091590"/>
          </a:xfrm>
          <a:custGeom>
            <a:avLst/>
            <a:gdLst/>
            <a:ahLst/>
            <a:cxnLst/>
            <a:rect r="r" b="b" t="t" l="l"/>
            <a:pathLst>
              <a:path h="3091590" w="3091590">
                <a:moveTo>
                  <a:pt x="0" y="3091589"/>
                </a:moveTo>
                <a:lnTo>
                  <a:pt x="3091590" y="3091589"/>
                </a:lnTo>
                <a:lnTo>
                  <a:pt x="3091590" y="0"/>
                </a:lnTo>
                <a:lnTo>
                  <a:pt x="0" y="0"/>
                </a:lnTo>
                <a:lnTo>
                  <a:pt x="0" y="30915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15502586" y="-846159"/>
            <a:ext cx="3091590" cy="3091590"/>
          </a:xfrm>
          <a:custGeom>
            <a:avLst/>
            <a:gdLst/>
            <a:ahLst/>
            <a:cxnLst/>
            <a:rect r="r" b="b" t="t" l="l"/>
            <a:pathLst>
              <a:path h="3091590" w="3091590">
                <a:moveTo>
                  <a:pt x="3091589" y="3091590"/>
                </a:moveTo>
                <a:lnTo>
                  <a:pt x="0" y="3091590"/>
                </a:lnTo>
                <a:lnTo>
                  <a:pt x="0" y="0"/>
                </a:lnTo>
                <a:lnTo>
                  <a:pt x="3091589" y="0"/>
                </a:lnTo>
                <a:lnTo>
                  <a:pt x="3091589" y="30915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933" y="-327454"/>
            <a:ext cx="5135953" cy="10614454"/>
            <a:chOff x="0" y="0"/>
            <a:chExt cx="795693" cy="1644457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795693" cy="1644457"/>
            </a:xfrm>
            <a:custGeom>
              <a:avLst/>
              <a:gdLst/>
              <a:ahLst/>
              <a:cxnLst/>
              <a:rect r="r" b="b" t="t" l="l"/>
              <a:pathLst>
                <a:path h="1644457" w="795693">
                  <a:moveTo>
                    <a:pt x="795693" y="0"/>
                  </a:moveTo>
                  <a:lnTo>
                    <a:pt x="0" y="0"/>
                  </a:lnTo>
                  <a:lnTo>
                    <a:pt x="0" y="1644457"/>
                  </a:lnTo>
                  <a:lnTo>
                    <a:pt x="795693" y="1644457"/>
                  </a:lnTo>
                  <a:close/>
                </a:path>
              </a:pathLst>
            </a:custGeom>
            <a:blipFill>
              <a:blip r:embed="rId2"/>
              <a:stretch>
                <a:fillRect l="-18889" t="0" r="-188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1102" y="3531263"/>
            <a:ext cx="10867038" cy="5826950"/>
            <a:chOff x="0" y="0"/>
            <a:chExt cx="2862101" cy="1534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62100" cy="1534670"/>
            </a:xfrm>
            <a:custGeom>
              <a:avLst/>
              <a:gdLst/>
              <a:ahLst/>
              <a:cxnLst/>
              <a:rect r="r" b="b" t="t" l="l"/>
              <a:pathLst>
                <a:path h="1534670" w="2862100">
                  <a:moveTo>
                    <a:pt x="0" y="0"/>
                  </a:moveTo>
                  <a:lnTo>
                    <a:pt x="2862100" y="0"/>
                  </a:lnTo>
                  <a:lnTo>
                    <a:pt x="2862100" y="1534670"/>
                  </a:lnTo>
                  <a:lnTo>
                    <a:pt x="0" y="1534670"/>
                  </a:ln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62101" cy="1572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7607511"/>
            <a:ext cx="2734126" cy="3480948"/>
          </a:xfrm>
          <a:custGeom>
            <a:avLst/>
            <a:gdLst/>
            <a:ahLst/>
            <a:cxnLst/>
            <a:rect r="r" b="b" t="t" l="l"/>
            <a:pathLst>
              <a:path h="3480948" w="2734126">
                <a:moveTo>
                  <a:pt x="0" y="0"/>
                </a:moveTo>
                <a:lnTo>
                  <a:pt x="2734126" y="0"/>
                </a:lnTo>
                <a:lnTo>
                  <a:pt x="2734126" y="3480948"/>
                </a:lnTo>
                <a:lnTo>
                  <a:pt x="0" y="3480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7843" y="1851786"/>
            <a:ext cx="10132972" cy="104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1"/>
              </a:lnSpc>
            </a:pPr>
            <a:r>
              <a:rPr lang="en-US" sz="6780" b="true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NON-CONVEX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6976" y="3877248"/>
            <a:ext cx="5961470" cy="167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241" indent="-294120" lvl="1">
              <a:lnSpc>
                <a:spcPts val="3269"/>
              </a:lnSpc>
              <a:buFont typeface="Arial"/>
              <a:buChar char="•"/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Modification:</a:t>
            </a:r>
          </a:p>
          <a:p>
            <a:pPr algn="l" marL="1176482" indent="-392161" lvl="2">
              <a:lnSpc>
                <a:spcPts val="3269"/>
              </a:lnSpc>
              <a:buFont typeface="Arial"/>
              <a:buChar char="⚬"/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Introduced Non-Linear Constraint:</a:t>
            </a:r>
          </a:p>
          <a:p>
            <a:pPr algn="l">
              <a:lnSpc>
                <a:spcPts val="326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676976" y="5309042"/>
            <a:ext cx="5961470" cy="167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241" indent="-294120" lvl="1">
              <a:lnSpc>
                <a:spcPts val="3269"/>
              </a:lnSpc>
              <a:buFont typeface="Arial"/>
              <a:buChar char="•"/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Results:</a:t>
            </a:r>
          </a:p>
          <a:p>
            <a:pPr algn="l" marL="1176482" indent="-392161" lvl="2">
              <a:lnSpc>
                <a:spcPts val="3269"/>
              </a:lnSpc>
              <a:buFont typeface="Arial"/>
              <a:buChar char="⚬"/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Optimal Weights:</a:t>
            </a:r>
          </a:p>
          <a:p>
            <a:pPr algn="l" marL="1764722" indent="-441181" lvl="3">
              <a:lnSpc>
                <a:spcPts val="3269"/>
              </a:lnSpc>
              <a:buFont typeface="Arial"/>
              <a:buChar char="￭"/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Apple: 0.40</a:t>
            </a:r>
          </a:p>
          <a:p>
            <a:pPr algn="l">
              <a:lnSpc>
                <a:spcPts val="326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676976" y="6959294"/>
            <a:ext cx="5961470" cy="209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241" indent="-294120" lvl="1">
              <a:lnSpc>
                <a:spcPts val="3269"/>
              </a:lnSpc>
              <a:buFont typeface="Arial"/>
              <a:buChar char="•"/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Visualization:</a:t>
            </a:r>
          </a:p>
          <a:p>
            <a:pPr algn="l" marL="1176482" indent="-392161" lvl="2">
              <a:lnSpc>
                <a:spcPts val="3269"/>
              </a:lnSpc>
              <a:buFont typeface="Arial"/>
              <a:buChar char="⚬"/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Non-Convex Portfolio Allocation (Scatter Plot showing portfolio variance)</a:t>
            </a:r>
          </a:p>
          <a:p>
            <a:pPr algn="l">
              <a:lnSpc>
                <a:spcPts val="326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0422" y="9096191"/>
            <a:ext cx="8093578" cy="48093"/>
            <a:chOff x="0" y="0"/>
            <a:chExt cx="2131642" cy="12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1642" cy="12666"/>
            </a:xfrm>
            <a:custGeom>
              <a:avLst/>
              <a:gdLst/>
              <a:ahLst/>
              <a:cxnLst/>
              <a:rect r="r" b="b" t="t" l="l"/>
              <a:pathLst>
                <a:path h="12666" w="2131642">
                  <a:moveTo>
                    <a:pt x="0" y="0"/>
                  </a:moveTo>
                  <a:lnTo>
                    <a:pt x="2131642" y="0"/>
                  </a:lnTo>
                  <a:lnTo>
                    <a:pt x="2131642" y="12666"/>
                  </a:lnTo>
                  <a:lnTo>
                    <a:pt x="0" y="12666"/>
                  </a:lnTo>
                  <a:close/>
                </a:path>
              </a:pathLst>
            </a:custGeom>
            <a:solidFill>
              <a:srgbClr val="4760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1642" cy="50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70606" y="1142248"/>
            <a:ext cx="6391014" cy="7953944"/>
            <a:chOff x="0" y="0"/>
            <a:chExt cx="990135" cy="12322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0135" cy="1232274"/>
            </a:xfrm>
            <a:custGeom>
              <a:avLst/>
              <a:gdLst/>
              <a:ahLst/>
              <a:cxnLst/>
              <a:rect r="r" b="b" t="t" l="l"/>
              <a:pathLst>
                <a:path h="1232274" w="990135">
                  <a:moveTo>
                    <a:pt x="0" y="0"/>
                  </a:moveTo>
                  <a:lnTo>
                    <a:pt x="990135" y="0"/>
                  </a:lnTo>
                  <a:lnTo>
                    <a:pt x="990135" y="1232274"/>
                  </a:lnTo>
                  <a:lnTo>
                    <a:pt x="0" y="1232274"/>
                  </a:lnTo>
                  <a:close/>
                </a:path>
              </a:pathLst>
            </a:custGeom>
            <a:blipFill>
              <a:blip r:embed="rId2"/>
              <a:stretch>
                <a:fillRect l="-45906" t="0" r="-4089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69418" y="1255142"/>
            <a:ext cx="7774856" cy="180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5"/>
              </a:lnSpc>
            </a:pPr>
            <a:r>
              <a:rPr lang="en-US" sz="6067" b="true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RESTORED CONVEX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5232" y="3062667"/>
            <a:ext cx="7004300" cy="229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993" indent="-351497" lvl="1">
              <a:lnSpc>
                <a:spcPts val="4558"/>
              </a:lnSpc>
              <a:buFont typeface="Arial"/>
              <a:buChar char="•"/>
            </a:pPr>
            <a:r>
              <a:rPr lang="en-US" sz="32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Restoration Step:</a:t>
            </a:r>
          </a:p>
          <a:p>
            <a:pPr algn="l" marL="1405986" indent="-468662" lvl="2">
              <a:lnSpc>
                <a:spcPts val="4558"/>
              </a:lnSpc>
              <a:buFont typeface="Arial"/>
              <a:buChar char="⚬"/>
            </a:pPr>
            <a:r>
              <a:rPr lang="en-US" sz="32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Removed Non-Linear Constraint.</a:t>
            </a:r>
          </a:p>
          <a:p>
            <a:pPr algn="l">
              <a:lnSpc>
                <a:spcPts val="455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19469" y="4785412"/>
            <a:ext cx="6665978" cy="249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164" indent="-381582" lvl="1">
              <a:lnSpc>
                <a:spcPts val="4948"/>
              </a:lnSpc>
              <a:buFont typeface="Arial"/>
              <a:buChar char="•"/>
            </a:pPr>
            <a:r>
              <a:rPr lang="en-US" sz="35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Results:</a:t>
            </a:r>
          </a:p>
          <a:p>
            <a:pPr algn="l" marL="1526327" indent="-508776" lvl="2">
              <a:lnSpc>
                <a:spcPts val="4948"/>
              </a:lnSpc>
              <a:buFont typeface="Arial"/>
              <a:buChar char="⚬"/>
            </a:pPr>
            <a:r>
              <a:rPr lang="en-US" sz="35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Optimal Weights:</a:t>
            </a:r>
          </a:p>
          <a:p>
            <a:pPr algn="l" marL="2289491" indent="-572373" lvl="3">
              <a:lnSpc>
                <a:spcPts val="4948"/>
              </a:lnSpc>
              <a:buFont typeface="Arial"/>
              <a:buChar char="￭"/>
            </a:pPr>
            <a:r>
              <a:rPr lang="en-US" sz="35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Apple: 0.50</a:t>
            </a:r>
          </a:p>
          <a:p>
            <a:pPr algn="l">
              <a:lnSpc>
                <a:spcPts val="494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19469" y="6772115"/>
            <a:ext cx="6639007" cy="248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6732" indent="-303366" lvl="1">
              <a:lnSpc>
                <a:spcPts val="3934"/>
              </a:lnSpc>
              <a:buFont typeface="Arial"/>
              <a:buChar char="•"/>
            </a:pPr>
            <a:r>
              <a:rPr lang="en-US" sz="28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Visualization:</a:t>
            </a:r>
          </a:p>
          <a:p>
            <a:pPr algn="l" marL="1213464" indent="-404488" lvl="2">
              <a:lnSpc>
                <a:spcPts val="3934"/>
              </a:lnSpc>
              <a:buFont typeface="Arial"/>
              <a:buChar char="⚬"/>
            </a:pPr>
            <a:r>
              <a:rPr lang="en-US" sz="28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Restored Convex Portfolio Allocation (Bar Chart comparing restored weights)</a:t>
            </a:r>
          </a:p>
          <a:p>
            <a:pPr algn="l">
              <a:lnSpc>
                <a:spcPts val="393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350696" y="1142716"/>
            <a:ext cx="8093578" cy="47625"/>
            <a:chOff x="0" y="0"/>
            <a:chExt cx="2131642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31642" cy="12543"/>
            </a:xfrm>
            <a:custGeom>
              <a:avLst/>
              <a:gdLst/>
              <a:ahLst/>
              <a:cxnLst/>
              <a:rect r="r" b="b" t="t" l="l"/>
              <a:pathLst>
                <a:path h="12543" w="2131642">
                  <a:moveTo>
                    <a:pt x="0" y="0"/>
                  </a:moveTo>
                  <a:lnTo>
                    <a:pt x="2131642" y="0"/>
                  </a:lnTo>
                  <a:lnTo>
                    <a:pt x="213164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4760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3164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4496269" y="4305218"/>
            <a:ext cx="4953983" cy="6307154"/>
          </a:xfrm>
          <a:custGeom>
            <a:avLst/>
            <a:gdLst/>
            <a:ahLst/>
            <a:cxnLst/>
            <a:rect r="r" b="b" t="t" l="l"/>
            <a:pathLst>
              <a:path h="6307154" w="4953983">
                <a:moveTo>
                  <a:pt x="4953983" y="0"/>
                </a:moveTo>
                <a:lnTo>
                  <a:pt x="0" y="0"/>
                </a:lnTo>
                <a:lnTo>
                  <a:pt x="0" y="6307154"/>
                </a:lnTo>
                <a:lnTo>
                  <a:pt x="4953983" y="6307154"/>
                </a:lnTo>
                <a:lnTo>
                  <a:pt x="495398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24595"/>
            <a:ext cx="18691453" cy="2862405"/>
            <a:chOff x="0" y="0"/>
            <a:chExt cx="2895795" cy="4434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5795" cy="443461"/>
            </a:xfrm>
            <a:custGeom>
              <a:avLst/>
              <a:gdLst/>
              <a:ahLst/>
              <a:cxnLst/>
              <a:rect r="r" b="b" t="t" l="l"/>
              <a:pathLst>
                <a:path h="443461" w="2895795">
                  <a:moveTo>
                    <a:pt x="0" y="0"/>
                  </a:moveTo>
                  <a:lnTo>
                    <a:pt x="2895795" y="0"/>
                  </a:lnTo>
                  <a:lnTo>
                    <a:pt x="2895795" y="443461"/>
                  </a:lnTo>
                  <a:lnTo>
                    <a:pt x="0" y="443461"/>
                  </a:lnTo>
                  <a:close/>
                </a:path>
              </a:pathLst>
            </a:custGeom>
            <a:blipFill>
              <a:blip r:embed="rId2"/>
              <a:stretch>
                <a:fillRect l="0" t="-205379" r="0" b="-12968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268578" y="-268578"/>
            <a:ext cx="1966538" cy="2503694"/>
          </a:xfrm>
          <a:custGeom>
            <a:avLst/>
            <a:gdLst/>
            <a:ahLst/>
            <a:cxnLst/>
            <a:rect r="r" b="b" t="t" l="l"/>
            <a:pathLst>
              <a:path h="2503694" w="1966538">
                <a:moveTo>
                  <a:pt x="0" y="0"/>
                </a:moveTo>
                <a:lnTo>
                  <a:pt x="1966538" y="0"/>
                </a:lnTo>
                <a:lnTo>
                  <a:pt x="1966538" y="2503694"/>
                </a:lnTo>
                <a:lnTo>
                  <a:pt x="0" y="2503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3985" y="2878387"/>
            <a:ext cx="13328512" cy="4546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Insights:</a:t>
            </a:r>
          </a:p>
          <a:p>
            <a:pPr algn="l" marL="624044" indent="-312022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</a:t>
            </a:r>
            <a:r>
              <a:rPr lang="en-US" sz="28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nvex models provide stable and optimal solutions by ensuring that the optimization problem has a unique global minimum. This property simplifies the search for the best portfolio allocation and reduces the likelihood of getting stuck in suboptimal solutions.</a:t>
            </a:r>
          </a:p>
          <a:p>
            <a:pPr algn="l" marL="624044" indent="-312022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Non-convex models introduce complexity but may yield higher returns.</a:t>
            </a:r>
          </a:p>
          <a:p>
            <a:pPr algn="l" marL="624044" indent="-312022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Balancing risk and return is crucial in financial optimization.</a:t>
            </a:r>
          </a:p>
          <a:p>
            <a:pPr algn="l">
              <a:lnSpc>
                <a:spcPts val="404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514484" y="954694"/>
            <a:ext cx="9259033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9"/>
              </a:lnSpc>
            </a:pPr>
            <a:r>
              <a:rPr lang="en-US" b="true" sz="9999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KEY FINDINGS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5400000">
            <a:off x="16052884" y="-261247"/>
            <a:ext cx="1966538" cy="2503694"/>
          </a:xfrm>
          <a:custGeom>
            <a:avLst/>
            <a:gdLst/>
            <a:ahLst/>
            <a:cxnLst/>
            <a:rect r="r" b="b" t="t" l="l"/>
            <a:pathLst>
              <a:path h="2503694" w="1966538">
                <a:moveTo>
                  <a:pt x="0" y="2503694"/>
                </a:moveTo>
                <a:lnTo>
                  <a:pt x="1966538" y="2503694"/>
                </a:lnTo>
                <a:lnTo>
                  <a:pt x="1966538" y="0"/>
                </a:lnTo>
                <a:lnTo>
                  <a:pt x="0" y="0"/>
                </a:lnTo>
                <a:lnTo>
                  <a:pt x="0" y="25036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DAGY7OJw5r0</dc:identifier>
  <dcterms:modified xsi:type="dcterms:W3CDTF">2011-08-01T06:04:30Z</dcterms:modified>
  <cp:revision>1</cp:revision>
  <dc:title>Financial Data Analysis Presentation</dc:title>
</cp:coreProperties>
</file>